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2" r:id="rId2"/>
    <p:sldId id="262" r:id="rId3"/>
    <p:sldId id="263" r:id="rId4"/>
    <p:sldId id="275" r:id="rId5"/>
  </p:sldIdLst>
  <p:sldSz cx="10691813" cy="7559675"/>
  <p:notesSz cx="9931400" cy="67945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テンプレート" id="{D7E410D5-887F-40A0-900D-110CA0A2E28C}">
          <p14:sldIdLst>
            <p14:sldId id="272"/>
            <p14:sldId id="262"/>
            <p14:sldId id="26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深谷 一帆" initials="深谷" lastIdx="8" clrIdx="0">
    <p:extLst>
      <p:ext uri="{19B8F6BF-5375-455C-9EA6-DF929625EA0E}">
        <p15:presenceInfo xmlns:p15="http://schemas.microsoft.com/office/powerpoint/2012/main" userId="深谷 一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A5D"/>
    <a:srgbClr val="465271"/>
    <a:srgbClr val="444E61"/>
    <a:srgbClr val="46326F"/>
    <a:srgbClr val="EED4B4"/>
    <a:srgbClr val="EA8E92"/>
    <a:srgbClr val="BA9945"/>
    <a:srgbClr val="745E47"/>
    <a:srgbClr val="F0BAD4"/>
    <a:srgbClr val="554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01" autoAdjust="0"/>
    <p:restoredTop sz="97636"/>
  </p:normalViewPr>
  <p:slideViewPr>
    <p:cSldViewPr>
      <p:cViewPr varScale="1">
        <p:scale>
          <a:sx n="115" d="100"/>
          <a:sy n="115" d="100"/>
        </p:scale>
        <p:origin x="912" y="19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252D1-9240-4212-8AB2-736067FA0CDE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FB7DF-45A6-4295-9F2B-BEF3B921A4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5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5853" y="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351037D3-515F-4CDD-B491-6B60373E91B5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49313"/>
            <a:ext cx="32416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983" y="3269569"/>
            <a:ext cx="7945434" cy="2675814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454540"/>
            <a:ext cx="4303974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5853" y="6454540"/>
            <a:ext cx="4303973" cy="339960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779E8443-82CC-4EB6-8324-9BF82B6445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28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1pPr>
    <a:lvl2pPr marL="44650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2pPr>
    <a:lvl3pPr marL="893003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3pPr>
    <a:lvl4pPr marL="1339505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4pPr>
    <a:lvl5pPr marL="1786006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5pPr>
    <a:lvl6pPr marL="2232508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6pPr>
    <a:lvl7pPr marL="2679009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7pPr>
    <a:lvl8pPr marL="3125511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8pPr>
    <a:lvl9pPr marL="3572012" algn="l" defTabSz="893003" rtl="0" eaLnBrk="1" latinLnBrk="0" hangingPunct="1">
      <a:defRPr kumimoji="1" sz="11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67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176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344863" y="849313"/>
            <a:ext cx="3241675" cy="22939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385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8443-82CC-4EB6-8324-9BF82B6445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04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886" y="2343499"/>
            <a:ext cx="90880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772" y="4233419"/>
            <a:ext cx="748426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591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6284" y="1738725"/>
            <a:ext cx="46509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591" y="302387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591" y="1738725"/>
            <a:ext cx="96226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217" y="7030498"/>
            <a:ext cx="3421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591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8106" y="7030498"/>
            <a:ext cx="245911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iwaka.com/ksm/radio/betrothal-meeting/program/base/11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11" Type="http://schemas.openxmlformats.org/officeDocument/2006/relationships/image" Target="../media/image19.emf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4E0497A-2CE2-655A-5123-F45F6E0451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693338" cy="7559715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084701" y="216943"/>
            <a:ext cx="1905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1107440" algn="l"/>
              </a:tabLs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游明朝 Demibold" panose="02020600000000000000" pitchFamily="18" charset="-128"/>
                <a:cs typeface="Arial" panose="020B0604020202020204" pitchFamily="34" charset="0"/>
              </a:rPr>
              <a:t>SHINICHI &amp; AYAKA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1" name="object 38">
            <a:extLst>
              <a:ext uri="{FF2B5EF4-FFF2-40B4-BE49-F238E27FC236}">
                <a16:creationId xmlns:a16="http://schemas.microsoft.com/office/drawing/2014/main" id="{6C1E6965-F906-4C74-2F48-E8565DF5E8CE}"/>
              </a:ext>
            </a:extLst>
          </p:cNvPr>
          <p:cNvSpPr txBox="1"/>
          <p:nvPr/>
        </p:nvSpPr>
        <p:spPr>
          <a:xfrm>
            <a:off x="6849199" y="4392000"/>
            <a:ext cx="237600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en-US" altLang="ja-JP" sz="1100" spc="-10" dirty="0">
                <a:solidFill>
                  <a:srgbClr val="554346"/>
                </a:solidFill>
                <a:latin typeface="Arial" panose="020B0604020202020204" pitchFamily="34" charset="0"/>
                <a:ea typeface="游明朝 Demibold" panose="02020600000000000000" pitchFamily="18" charset="-128"/>
                <a:cs typeface="Arial" panose="020B0604020202020204" pitchFamily="34" charset="0"/>
              </a:rPr>
              <a:t>@KSM Hotel Restaurant YUI</a:t>
            </a:r>
            <a:endParaRPr lang="en-US" altLang="ja-JP" sz="1100" dirty="0">
              <a:solidFill>
                <a:srgbClr val="554346"/>
              </a:solidFill>
              <a:latin typeface="Arial" panose="020B0604020202020204" pitchFamily="34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0" name="object 38">
            <a:extLst>
              <a:ext uri="{FF2B5EF4-FFF2-40B4-BE49-F238E27FC236}">
                <a16:creationId xmlns:a16="http://schemas.microsoft.com/office/drawing/2014/main" id="{1B79D134-73CD-E6F7-F0DE-6D1322228A7C}"/>
              </a:ext>
            </a:extLst>
          </p:cNvPr>
          <p:cNvSpPr txBox="1"/>
          <p:nvPr/>
        </p:nvSpPr>
        <p:spPr>
          <a:xfrm>
            <a:off x="9136020" y="5681938"/>
            <a:ext cx="7010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tabLst>
                <a:tab pos="1107440" algn="l"/>
              </a:tabLst>
            </a:pPr>
            <a:r>
              <a:rPr lang="en-US" sz="3600" dirty="0">
                <a:solidFill>
                  <a:srgbClr val="554346"/>
                </a:solidFill>
                <a:latin typeface="Arial" panose="020B0604020202020204" pitchFamily="34" charset="0"/>
                <a:ea typeface="游明朝 Demibold" panose="02020600000000000000" pitchFamily="18" charset="-128"/>
                <a:cs typeface="Arial" panose="020B0604020202020204" pitchFamily="34" charset="0"/>
              </a:rPr>
              <a:t>5</a:t>
            </a:r>
            <a:endParaRPr sz="3600" dirty="0">
              <a:solidFill>
                <a:srgbClr val="554346"/>
              </a:solidFill>
              <a:latin typeface="Arial" panose="020B0604020202020204" pitchFamily="34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2" name="object 38">
            <a:extLst>
              <a:ext uri="{FF2B5EF4-FFF2-40B4-BE49-F238E27FC236}">
                <a16:creationId xmlns:a16="http://schemas.microsoft.com/office/drawing/2014/main" id="{C4A040CF-3897-CD5A-4397-0BDF89B8E963}"/>
              </a:ext>
            </a:extLst>
          </p:cNvPr>
          <p:cNvSpPr txBox="1"/>
          <p:nvPr/>
        </p:nvSpPr>
        <p:spPr>
          <a:xfrm>
            <a:off x="9578338" y="6149298"/>
            <a:ext cx="7010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tabLst>
                <a:tab pos="1107440" algn="l"/>
              </a:tabLst>
            </a:pPr>
            <a:r>
              <a:rPr lang="en-US" sz="3600" dirty="0">
                <a:solidFill>
                  <a:srgbClr val="554346"/>
                </a:solidFill>
                <a:latin typeface="Arial" panose="020B0604020202020204" pitchFamily="34" charset="0"/>
                <a:ea typeface="游明朝 Demibold" panose="02020600000000000000" pitchFamily="18" charset="-128"/>
                <a:cs typeface="Arial" panose="020B0604020202020204" pitchFamily="34" charset="0"/>
              </a:rPr>
              <a:t>21</a:t>
            </a:r>
            <a:endParaRPr sz="3600" dirty="0">
              <a:solidFill>
                <a:srgbClr val="554346"/>
              </a:solidFill>
              <a:latin typeface="Arial" panose="020B0604020202020204" pitchFamily="34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66ADD6A4-0B89-6A66-25F8-158943DF31D2}"/>
              </a:ext>
            </a:extLst>
          </p:cNvPr>
          <p:cNvCxnSpPr>
            <a:cxnSpLocks/>
          </p:cNvCxnSpPr>
          <p:nvPr/>
        </p:nvCxnSpPr>
        <p:spPr>
          <a:xfrm flipH="1">
            <a:off x="9282038" y="5882992"/>
            <a:ext cx="782916" cy="76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bject 38">
            <a:extLst>
              <a:ext uri="{FF2B5EF4-FFF2-40B4-BE49-F238E27FC236}">
                <a16:creationId xmlns:a16="http://schemas.microsoft.com/office/drawing/2014/main" id="{CC2DF501-CB81-8CD2-A1A1-319A75F4236D}"/>
              </a:ext>
            </a:extLst>
          </p:cNvPr>
          <p:cNvSpPr txBox="1"/>
          <p:nvPr/>
        </p:nvSpPr>
        <p:spPr>
          <a:xfrm>
            <a:off x="9578338" y="6721192"/>
            <a:ext cx="70107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tabLst>
                <a:tab pos="1107440" algn="l"/>
              </a:tabLst>
            </a:pPr>
            <a:r>
              <a:rPr lang="en-US" sz="1600" dirty="0">
                <a:solidFill>
                  <a:srgbClr val="554346"/>
                </a:solidFill>
                <a:latin typeface="Arial" panose="020B0604020202020204" pitchFamily="34" charset="0"/>
                <a:ea typeface="游明朝 Demibold" panose="02020600000000000000" pitchFamily="18" charset="-128"/>
                <a:cs typeface="Arial" panose="020B0604020202020204" pitchFamily="34" charset="0"/>
              </a:rPr>
              <a:t>2024</a:t>
            </a:r>
            <a:endParaRPr sz="1600" dirty="0">
              <a:solidFill>
                <a:srgbClr val="554346"/>
              </a:solidFill>
              <a:latin typeface="Arial" panose="020B0604020202020204" pitchFamily="34" charset="0"/>
              <a:ea typeface="游明朝 Demibold" panose="02020600000000000000" pitchFamily="18" charset="-128"/>
              <a:cs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88817EB-EAF3-716E-9791-36F61A015381}"/>
              </a:ext>
            </a:extLst>
          </p:cNvPr>
          <p:cNvGrpSpPr/>
          <p:nvPr/>
        </p:nvGrpSpPr>
        <p:grpSpPr>
          <a:xfrm>
            <a:off x="11043211" y="0"/>
            <a:ext cx="1664121" cy="1264807"/>
            <a:chOff x="11043211" y="4170044"/>
            <a:chExt cx="1664121" cy="1264807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7CB76DE0-90A9-0126-4250-4778CD3FFF95}"/>
                </a:ext>
              </a:extLst>
            </p:cNvPr>
            <p:cNvSpPr/>
            <p:nvPr/>
          </p:nvSpPr>
          <p:spPr>
            <a:xfrm>
              <a:off x="11043211" y="4170044"/>
              <a:ext cx="1664121" cy="1264807"/>
            </a:xfrm>
            <a:prstGeom prst="wedgeEllipseCallout">
              <a:avLst>
                <a:gd name="adj1" fmla="val -61833"/>
                <a:gd name="adj2" fmla="val -2143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D7CD792-A5B8-28AF-5E22-15EEDAB4C768}"/>
                </a:ext>
              </a:extLst>
            </p:cNvPr>
            <p:cNvSpPr txBox="1"/>
            <p:nvPr/>
          </p:nvSpPr>
          <p:spPr>
            <a:xfrm>
              <a:off x="11218681" y="4587003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おふたりの名前</a:t>
              </a:r>
              <a:endParaRPr lang="en-US" altLang="ja-JP" dirty="0"/>
            </a:p>
            <a:p>
              <a:r>
                <a:rPr lang="ja-JP" altLang="en-US" dirty="0"/>
                <a:t>を入れてください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9330B0F-1B64-2D91-59E0-576F1A2FF8E2}"/>
              </a:ext>
            </a:extLst>
          </p:cNvPr>
          <p:cNvSpPr txBox="1"/>
          <p:nvPr/>
        </p:nvSpPr>
        <p:spPr>
          <a:xfrm>
            <a:off x="-3112294" y="0"/>
            <a:ext cx="2971800" cy="144655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顔合わせのしおりの書き方・作り方は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こちらの記事でも紹介中！　　 </a:t>
            </a:r>
            <a:endParaRPr kumimoji="1"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両家顔合わせを成功に導く！「しおり」ってどんなもの？内容・文例・かんたん作り方までご紹介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hlinkClick r:id="rId4"/>
              </a:rPr>
              <a:t>https://www.niwaka.com/ksm/radio/betrothal-meeting/program/base/11/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043211" y="3410708"/>
            <a:ext cx="1664121" cy="1264807"/>
            <a:chOff x="11043211" y="3410708"/>
            <a:chExt cx="1664121" cy="1264807"/>
          </a:xfrm>
        </p:grpSpPr>
        <p:sp>
          <p:nvSpPr>
            <p:cNvPr id="19" name="円形吹き出し 18">
              <a:extLst>
                <a:ext uri="{FF2B5EF4-FFF2-40B4-BE49-F238E27FC236}">
                  <a16:creationId xmlns:a16="http://schemas.microsoft.com/office/drawing/2014/main" id="{13A6E456-0861-A2F7-E2F6-F2E056ACDFD7}"/>
                </a:ext>
              </a:extLst>
            </p:cNvPr>
            <p:cNvSpPr/>
            <p:nvPr/>
          </p:nvSpPr>
          <p:spPr>
            <a:xfrm>
              <a:off x="11043211" y="3410708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8474F65-78CA-B3EA-4C4A-577D6CED274E}"/>
                </a:ext>
              </a:extLst>
            </p:cNvPr>
            <p:cNvSpPr txBox="1"/>
            <p:nvPr/>
          </p:nvSpPr>
          <p:spPr>
            <a:xfrm>
              <a:off x="11278170" y="3827667"/>
              <a:ext cx="11721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食事会の会場を</a:t>
              </a:r>
              <a:endParaRPr lang="en-US" altLang="ja-JP" dirty="0"/>
            </a:p>
            <a:p>
              <a:r>
                <a:rPr lang="ja-JP" altLang="en-US" dirty="0"/>
                <a:t>入れてください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11043211" y="5380185"/>
            <a:ext cx="1664121" cy="1264807"/>
            <a:chOff x="11043211" y="5380185"/>
            <a:chExt cx="1664121" cy="1264807"/>
          </a:xfrm>
        </p:grpSpPr>
        <p:sp>
          <p:nvSpPr>
            <p:cNvPr id="17" name="円形吹き出し 16">
              <a:extLst>
                <a:ext uri="{FF2B5EF4-FFF2-40B4-BE49-F238E27FC236}">
                  <a16:creationId xmlns:a16="http://schemas.microsoft.com/office/drawing/2014/main" id="{A8C47F1A-D62E-BA10-0C29-534DEA591D37}"/>
                </a:ext>
              </a:extLst>
            </p:cNvPr>
            <p:cNvSpPr/>
            <p:nvPr/>
          </p:nvSpPr>
          <p:spPr>
            <a:xfrm>
              <a:off x="11043211" y="5380185"/>
              <a:ext cx="1664121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A2C85D0-5C4F-0580-303B-9475304D5D01}"/>
                </a:ext>
              </a:extLst>
            </p:cNvPr>
            <p:cNvSpPr txBox="1"/>
            <p:nvPr/>
          </p:nvSpPr>
          <p:spPr>
            <a:xfrm>
              <a:off x="11278170" y="5797144"/>
              <a:ext cx="11721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食事会の日付を</a:t>
              </a:r>
              <a:endParaRPr lang="en-US" altLang="ja-JP" dirty="0"/>
            </a:p>
            <a:p>
              <a:r>
                <a:rPr lang="ja-JP" altLang="en-US" dirty="0"/>
                <a:t>入れてください</a:t>
              </a:r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-3112294" y="1570037"/>
            <a:ext cx="2971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印刷するときは両面印刷で！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用紙のサイズは</a:t>
            </a:r>
            <a:r>
              <a:rPr kumimoji="1" lang="en-US" altLang="ja-JP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A4</a:t>
            </a:r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がおすすめです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　余白なしにすると綺麗に仕上がります</a:t>
            </a:r>
            <a:endParaRPr kumimoji="1" lang="en-US" altLang="ja-JP" sz="1100" dirty="0">
              <a:solidFill>
                <a:schemeClr val="tx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22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id="{7775AF4A-3447-9925-E3E2-0138D56F4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2813" y="-30163"/>
            <a:ext cx="5353980" cy="75761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1FB61C1-0B3F-D0D7-6884-16A97CD577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5" y="-30163"/>
            <a:ext cx="5353980" cy="7576157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3B24F26D-E339-524D-F490-82BCE001C6AF}"/>
              </a:ext>
            </a:extLst>
          </p:cNvPr>
          <p:cNvSpPr txBox="1"/>
          <p:nvPr/>
        </p:nvSpPr>
        <p:spPr>
          <a:xfrm>
            <a:off x="831506" y="2294779"/>
            <a:ext cx="3600000" cy="2901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000" spc="10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本日は私たちふたりのために</a:t>
            </a:r>
            <a:endParaRPr lang="en-US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000" spc="10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お集まりいただき</a:t>
            </a:r>
            <a:endParaRPr lang="en-US" sz="1000" spc="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sz="1000" spc="100" dirty="0" err="1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誠にありがとうございます</a:t>
            </a:r>
            <a:endParaRPr lang="en-US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婚約にあたり お互いの家族を紹介し</a:t>
            </a:r>
            <a:endParaRPr lang="ja-JP" altLang="en-US" sz="1000" spc="10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親睦を深めたいと思い</a:t>
            </a:r>
          </a:p>
          <a:p>
            <a:pPr marR="6350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このような場を設けさせていただきました</a:t>
            </a:r>
            <a:endParaRPr lang="ja-JP" altLang="en-US" sz="1000" spc="10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000" spc="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短い時間ではありますが</a:t>
            </a:r>
            <a:endParaRPr lang="ja-JP" altLang="en-US" sz="1000" spc="10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素敵な時間になれば幸いです</a:t>
            </a:r>
            <a:endParaRPr lang="ja-JP" altLang="en-US" sz="1000" spc="10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endParaRPr lang="en-US" sz="1000" spc="1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L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どうぞよろしくお願いいたします</a:t>
            </a:r>
            <a:endParaRPr lang="ja-JP" altLang="en-US" sz="1000" spc="10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93198FB3-8360-FC3F-F98D-D31CD0436EDF}"/>
              </a:ext>
            </a:extLst>
          </p:cNvPr>
          <p:cNvSpPr txBox="1"/>
          <p:nvPr/>
        </p:nvSpPr>
        <p:spPr>
          <a:xfrm>
            <a:off x="831506" y="5997388"/>
            <a:ext cx="36000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  <a:tabLst>
                <a:tab pos="448309" algn="l"/>
              </a:tabLst>
            </a:pPr>
            <a:r>
              <a:rPr lang="ja-JP" altLang="en-US" sz="10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真一</a:t>
            </a:r>
            <a:r>
              <a:rPr sz="100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	</a:t>
            </a:r>
            <a:r>
              <a:rPr lang="ja-JP" altLang="en-US" sz="10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彩香</a:t>
            </a:r>
            <a:endParaRPr sz="10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46D82A4-08BC-9CB1-6D51-92D8A4425265}"/>
              </a:ext>
            </a:extLst>
          </p:cNvPr>
          <p:cNvSpPr txBox="1"/>
          <p:nvPr/>
        </p:nvSpPr>
        <p:spPr>
          <a:xfrm>
            <a:off x="6260306" y="2294779"/>
            <a:ext cx="3600000" cy="3388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000" spc="10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本日はお集まりいただき</a:t>
            </a:r>
            <a:endParaRPr lang="en-US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sz="1000" spc="100" dirty="0" err="1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誠にありがとうございました</a:t>
            </a:r>
            <a:endParaRPr lang="en-US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両家のみなさまのおかげで</a:t>
            </a:r>
            <a:endParaRPr lang="en-US" altLang="ja-JP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このような良き日を迎えることができました</a:t>
            </a:r>
            <a:endParaRPr lang="en-US" altLang="ja-JP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altLang="ja-JP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未熟なふたりではありますが</a:t>
            </a:r>
            <a:endParaRPr lang="ja-JP" altLang="en-US" sz="1000" spc="10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これからも温かく</a:t>
            </a: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見守っていただければ幸いです</a:t>
            </a:r>
            <a:endParaRPr lang="en-US" altLang="ja-JP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L="123825" algn="ctr">
              <a:lnSpc>
                <a:spcPct val="150000"/>
              </a:lnSpc>
              <a:spcBef>
                <a:spcPts val="100"/>
              </a:spcBef>
            </a:pPr>
            <a:endParaRPr lang="en-US" altLang="ja-JP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今後とも末永いお付き合いのほど</a:t>
            </a:r>
          </a:p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ja-JP" altLang="en-US" sz="1000" spc="10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よろしくお願い申し上げます</a:t>
            </a:r>
            <a:endParaRPr lang="ja-JP" altLang="en-US" sz="1000" spc="10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altLang="ja-JP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  <a:p>
            <a:pPr marR="10795" algn="ctr">
              <a:lnSpc>
                <a:spcPct val="150000"/>
              </a:lnSpc>
              <a:spcBef>
                <a:spcPts val="100"/>
              </a:spcBef>
            </a:pPr>
            <a:endParaRPr lang="en-US" sz="1000" spc="100" dirty="0">
              <a:solidFill>
                <a:srgbClr val="231F20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3C1850D9-5178-320D-3166-A758334DD947}"/>
              </a:ext>
            </a:extLst>
          </p:cNvPr>
          <p:cNvSpPr txBox="1"/>
          <p:nvPr/>
        </p:nvSpPr>
        <p:spPr>
          <a:xfrm>
            <a:off x="6260306" y="5997388"/>
            <a:ext cx="36000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altLang="ja-JP" sz="10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20</a:t>
            </a:r>
            <a:r>
              <a:rPr sz="10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000" spc="95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年 </a:t>
            </a:r>
            <a:r>
              <a:rPr sz="10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000" spc="5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月 </a:t>
            </a:r>
            <a:r>
              <a:rPr sz="1000" spc="7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XX</a:t>
            </a:r>
            <a:r>
              <a:rPr sz="1000" spc="10" dirty="0">
                <a:solidFill>
                  <a:srgbClr val="231F20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rPr>
              <a:t> 日</a:t>
            </a:r>
            <a:endParaRPr sz="1000" dirty="0">
              <a:latin typeface="游明朝 Light" panose="02020300000000000000" pitchFamily="18" charset="-128"/>
              <a:ea typeface="游明朝 Light" panose="02020300000000000000" pitchFamily="18" charset="-128"/>
              <a:cs typeface="Hiragino Mincho ProN W3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D888E0EB-C14B-F550-51B3-560007CAAB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6" y="1178222"/>
            <a:ext cx="3429000" cy="685800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CA33801-0D3A-C00A-2B8D-8AB7C95D32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06" y="1178222"/>
            <a:ext cx="3429000" cy="685800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-2557424" y="804680"/>
            <a:ext cx="2220874" cy="1202930"/>
            <a:chOff x="-2557424" y="804680"/>
            <a:chExt cx="2220874" cy="1202930"/>
          </a:xfrm>
        </p:grpSpPr>
        <p:sp>
          <p:nvSpPr>
            <p:cNvPr id="7" name="円形吹き出し 6">
              <a:extLst>
                <a:ext uri="{FF2B5EF4-FFF2-40B4-BE49-F238E27FC236}">
                  <a16:creationId xmlns:a16="http://schemas.microsoft.com/office/drawing/2014/main" id="{5BEFB749-008B-DF17-45A7-5A9CEA88169B}"/>
                </a:ext>
              </a:extLst>
            </p:cNvPr>
            <p:cNvSpPr/>
            <p:nvPr/>
          </p:nvSpPr>
          <p:spPr>
            <a:xfrm flipH="1">
              <a:off x="-2557424" y="804680"/>
              <a:ext cx="2220874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59109318-6831-059A-507E-13DD4E762708}"/>
                </a:ext>
              </a:extLst>
            </p:cNvPr>
            <p:cNvSpPr txBox="1"/>
            <p:nvPr/>
          </p:nvSpPr>
          <p:spPr>
            <a:xfrm>
              <a:off x="-2331291" y="1033281"/>
              <a:ext cx="1795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挨拶文はこのままでも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オリジナルの文にしたい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場合は自由に編集して！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-1863419" y="4996077"/>
            <a:ext cx="1570525" cy="1202930"/>
            <a:chOff x="-1863419" y="4996077"/>
            <a:chExt cx="1570525" cy="1202930"/>
          </a:xfrm>
        </p:grpSpPr>
        <p:sp>
          <p:nvSpPr>
            <p:cNvPr id="4" name="円形吹き出し 3">
              <a:extLst>
                <a:ext uri="{FF2B5EF4-FFF2-40B4-BE49-F238E27FC236}">
                  <a16:creationId xmlns:a16="http://schemas.microsoft.com/office/drawing/2014/main" id="{211339F7-9BA3-7B6A-2A80-A6082C08734B}"/>
                </a:ext>
              </a:extLst>
            </p:cNvPr>
            <p:cNvSpPr/>
            <p:nvPr/>
          </p:nvSpPr>
          <p:spPr>
            <a:xfrm flipH="1">
              <a:off x="-1863419" y="4996077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591645D8-458F-F00C-4752-69F6F85CF193}"/>
                </a:ext>
              </a:extLst>
            </p:cNvPr>
            <p:cNvSpPr txBox="1"/>
            <p:nvPr/>
          </p:nvSpPr>
          <p:spPr>
            <a:xfrm>
              <a:off x="-1734747" y="5378430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お二人のお名前を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11003917" y="5081742"/>
            <a:ext cx="1570525" cy="1202930"/>
            <a:chOff x="11003917" y="5081742"/>
            <a:chExt cx="1570525" cy="1202930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CE7EBF6C-FAFA-EDC4-1D0E-C4E193DE39A5}"/>
                </a:ext>
              </a:extLst>
            </p:cNvPr>
            <p:cNvSpPr/>
            <p:nvPr/>
          </p:nvSpPr>
          <p:spPr>
            <a:xfrm>
              <a:off x="11003917" y="508174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CBC1E89-D822-332B-4493-FB716F648541}"/>
                </a:ext>
              </a:extLst>
            </p:cNvPr>
            <p:cNvSpPr txBox="1"/>
            <p:nvPr/>
          </p:nvSpPr>
          <p:spPr>
            <a:xfrm>
              <a:off x="11147522" y="5419416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開催日を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36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7B0392FD-EBDB-6A27-273D-482E75906FF5}"/>
              </a:ext>
            </a:extLst>
          </p:cNvPr>
          <p:cNvGrpSpPr/>
          <p:nvPr/>
        </p:nvGrpSpPr>
        <p:grpSpPr>
          <a:xfrm>
            <a:off x="6885712" y="5034817"/>
            <a:ext cx="2404388" cy="884858"/>
            <a:chOff x="6890400" y="4952379"/>
            <a:chExt cx="2404388" cy="884858"/>
          </a:xfrm>
        </p:grpSpPr>
        <p:sp>
          <p:nvSpPr>
            <p:cNvPr id="2" name="object 6">
              <a:extLst>
                <a:ext uri="{FF2B5EF4-FFF2-40B4-BE49-F238E27FC236}">
                  <a16:creationId xmlns:a16="http://schemas.microsoft.com/office/drawing/2014/main" id="{37C555EA-2703-D23E-2ADF-4C57D25C4FF2}"/>
                </a:ext>
              </a:extLst>
            </p:cNvPr>
            <p:cNvSpPr txBox="1"/>
            <p:nvPr/>
          </p:nvSpPr>
          <p:spPr>
            <a:xfrm>
              <a:off x="6890400" y="4952379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9070" indent="-167005">
                <a:spcBef>
                  <a:spcPts val="100"/>
                </a:spcBef>
                <a:buAutoNum type="arabicPeriod"/>
                <a:tabLst>
                  <a:tab pos="179705" algn="l"/>
                </a:tabLst>
              </a:pPr>
              <a:r>
                <a:rPr sz="1100" spc="-5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はじめの挨拶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両家挨拶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/>
                <a:tabLst>
                  <a:tab pos="184785" algn="l"/>
                </a:tabLst>
              </a:pPr>
              <a:r>
                <a:rPr sz="1100" spc="-1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記念撮影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  <p:sp>
          <p:nvSpPr>
            <p:cNvPr id="3" name="object 7">
              <a:extLst>
                <a:ext uri="{FF2B5EF4-FFF2-40B4-BE49-F238E27FC236}">
                  <a16:creationId xmlns:a16="http://schemas.microsoft.com/office/drawing/2014/main" id="{650C8B45-9326-7C8D-7556-9192A5889046}"/>
                </a:ext>
              </a:extLst>
            </p:cNvPr>
            <p:cNvSpPr txBox="1"/>
            <p:nvPr/>
          </p:nvSpPr>
          <p:spPr>
            <a:xfrm>
              <a:off x="8214788" y="4952379"/>
              <a:ext cx="1080000" cy="8848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84785" indent="-172085">
                <a:spcBef>
                  <a:spcPts val="100"/>
                </a:spcBef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乾杯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100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会食・歓談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>
                <a:spcBef>
                  <a:spcPts val="60"/>
                </a:spcBef>
                <a:buClr>
                  <a:srgbClr val="231F20"/>
                </a:buClr>
                <a:buFont typeface="Arial Unicode MS"/>
                <a:buAutoNum type="arabicPeriod" startAt="4"/>
              </a:pP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  <a:p>
              <a:pPr marL="184785" indent="-172085">
                <a:buAutoNum type="arabicPeriod" startAt="4"/>
                <a:tabLst>
                  <a:tab pos="184785" algn="l"/>
                </a:tabLst>
              </a:pPr>
              <a:r>
                <a:rPr sz="1100" spc="-25" dirty="0" err="1">
                  <a:solidFill>
                    <a:srgbClr val="231F20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  <a:cs typeface="Hiragino Mincho ProN W3" charset="-128"/>
                </a:rPr>
                <a:t>結びの挨拶</a:t>
              </a:r>
              <a:endParaRPr sz="1100" dirty="0">
                <a:latin typeface="游明朝 Light" panose="02020300000000000000" pitchFamily="18" charset="-128"/>
                <a:ea typeface="游明朝 Light" panose="02020300000000000000" pitchFamily="18" charset="-128"/>
                <a:cs typeface="Hiragino Mincho ProN W3" charset="-128"/>
              </a:endParaRPr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6671E3D3-3255-0173-B20A-41EC5444F8C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" t="15958" r="32831" b="2862"/>
          <a:stretch/>
        </p:blipFill>
        <p:spPr>
          <a:xfrm>
            <a:off x="6107906" y="505637"/>
            <a:ext cx="3960000" cy="27720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E492838-DEC3-3CBD-9D90-5BA4537F6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96" y="468702"/>
            <a:ext cx="3238500" cy="64770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C35AD04E-B89A-F323-83A1-7CE95247E8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96" y="3055937"/>
            <a:ext cx="3238500" cy="64770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C045B6B3-6B21-B8C6-5CCA-75AA61DAF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87" y="6161087"/>
            <a:ext cx="1073453" cy="80509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4EE6E63B-E2CC-74D1-4B54-FA8FEB5EB4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656" y="3999385"/>
            <a:ext cx="3238500" cy="647700"/>
          </a:xfrm>
          <a:prstGeom prst="rect">
            <a:avLst/>
          </a:prstGeom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B835D9A-2196-FBC7-8A95-AEF05A0FE43B}"/>
              </a:ext>
            </a:extLst>
          </p:cNvPr>
          <p:cNvGrpSpPr/>
          <p:nvPr/>
        </p:nvGrpSpPr>
        <p:grpSpPr>
          <a:xfrm>
            <a:off x="698252" y="1231011"/>
            <a:ext cx="3844388" cy="1066960"/>
            <a:chOff x="748856" y="1246356"/>
            <a:chExt cx="3844388" cy="1066960"/>
          </a:xfrm>
        </p:grpSpPr>
        <p:sp>
          <p:nvSpPr>
            <p:cNvPr id="14" name="object 37">
              <a:extLst>
                <a:ext uri="{FF2B5EF4-FFF2-40B4-BE49-F238E27FC236}">
                  <a16:creationId xmlns:a16="http://schemas.microsoft.com/office/drawing/2014/main" id="{DF972DD8-99C5-83A5-8209-498FBB465A44}"/>
                </a:ext>
              </a:extLst>
            </p:cNvPr>
            <p:cNvSpPr txBox="1"/>
            <p:nvPr/>
          </p:nvSpPr>
          <p:spPr>
            <a:xfrm>
              <a:off x="748856" y="1246356"/>
              <a:ext cx="1800000" cy="1065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5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altLang="ja-JP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26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7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9</a:t>
              </a:r>
              <a:r>
                <a:rPr sz="1100" spc="-25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30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00330" algn="r">
                <a:lnSpc>
                  <a:spcPct val="150000"/>
                </a:lnSpc>
                <a:spcBef>
                  <a:spcPts val="100"/>
                </a:spcBef>
              </a:pP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11</a:t>
              </a:r>
              <a:r>
                <a:rPr sz="1100" spc="-4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月</a:t>
              </a:r>
              <a:r>
                <a:rPr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lang="en-US" sz="11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</a:t>
              </a:r>
              <a:r>
                <a:rPr sz="1100" spc="-5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日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15" name="object 38">
              <a:extLst>
                <a:ext uri="{FF2B5EF4-FFF2-40B4-BE49-F238E27FC236}">
                  <a16:creationId xmlns:a16="http://schemas.microsoft.com/office/drawing/2014/main" id="{EDD07922-39CF-68D5-6894-94DA960E93DD}"/>
                </a:ext>
              </a:extLst>
            </p:cNvPr>
            <p:cNvSpPr txBox="1"/>
            <p:nvPr/>
          </p:nvSpPr>
          <p:spPr>
            <a:xfrm>
              <a:off x="2793244" y="1246357"/>
              <a:ext cx="1800000" cy="10669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6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引っ越</a:t>
              </a:r>
              <a:r>
                <a:rPr lang="ja-JP" altLang="en-US" sz="1100" spc="-65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し</a:t>
              </a:r>
              <a:endParaRPr lang="en-US" sz="1100" spc="-65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5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入籍</a:t>
              </a:r>
              <a:endParaRPr lang="en-US" sz="1100" spc="5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5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前撮り</a:t>
              </a:r>
              <a:endParaRPr lang="en-US" sz="1100" spc="-5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>
                <a:lnSpc>
                  <a:spcPct val="150000"/>
                </a:lnSpc>
                <a:spcBef>
                  <a:spcPts val="100"/>
                </a:spcBef>
              </a:pPr>
              <a:r>
                <a:rPr sz="1100" spc="-2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結婚式</a:t>
              </a:r>
              <a:endParaRPr sz="11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AC2DC439-AD4C-F49D-7493-0C732138C05F}"/>
              </a:ext>
            </a:extLst>
          </p:cNvPr>
          <p:cNvGrpSpPr/>
          <p:nvPr/>
        </p:nvGrpSpPr>
        <p:grpSpPr>
          <a:xfrm>
            <a:off x="656986" y="3921877"/>
            <a:ext cx="3926920" cy="2737009"/>
            <a:chOff x="522961" y="3921877"/>
            <a:chExt cx="3926920" cy="2737009"/>
          </a:xfrm>
        </p:grpSpPr>
        <p:sp>
          <p:nvSpPr>
            <p:cNvPr id="17" name="object 22">
              <a:extLst>
                <a:ext uri="{FF2B5EF4-FFF2-40B4-BE49-F238E27FC236}">
                  <a16:creationId xmlns:a16="http://schemas.microsoft.com/office/drawing/2014/main" id="{B58826F7-415C-1F95-04A0-47D85BEF0610}"/>
                </a:ext>
              </a:extLst>
            </p:cNvPr>
            <p:cNvSpPr txBox="1"/>
            <p:nvPr/>
          </p:nvSpPr>
          <p:spPr>
            <a:xfrm>
              <a:off x="52296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佐藤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663B333E-1469-618B-741C-3241B698D899}"/>
                </a:ext>
              </a:extLst>
            </p:cNvPr>
            <p:cNvSpPr txBox="1"/>
            <p:nvPr/>
          </p:nvSpPr>
          <p:spPr>
            <a:xfrm>
              <a:off x="52296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19" name="object 22">
              <a:extLst>
                <a:ext uri="{FF2B5EF4-FFF2-40B4-BE49-F238E27FC236}">
                  <a16:creationId xmlns:a16="http://schemas.microsoft.com/office/drawing/2014/main" id="{A6B568D4-0755-2590-F22A-D62C2A5AD9A9}"/>
                </a:ext>
              </a:extLst>
            </p:cNvPr>
            <p:cNvSpPr txBox="1"/>
            <p:nvPr/>
          </p:nvSpPr>
          <p:spPr>
            <a:xfrm>
              <a:off x="2649881" y="392187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鈴木</a:t>
              </a:r>
              <a:r>
                <a:rPr sz="1100" spc="3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家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B242ABA3-C2FF-CB0D-6BA4-F400FC5F095B}"/>
                </a:ext>
              </a:extLst>
            </p:cNvPr>
            <p:cNvSpPr txBox="1"/>
            <p:nvPr/>
          </p:nvSpPr>
          <p:spPr>
            <a:xfrm>
              <a:off x="2649881" y="430993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〒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600-0000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ja-JP" altLang="en-US" sz="9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京都府京都市中京区○○○</a:t>
              </a: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1-2-3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075-123-456</a:t>
              </a:r>
              <a:endPara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56B63B3D-72A2-93D2-80E3-46BE3488A8A6}"/>
                </a:ext>
              </a:extLst>
            </p:cNvPr>
            <p:cNvCxnSpPr>
              <a:cxnSpLocks/>
            </p:cNvCxnSpPr>
            <p:nvPr/>
          </p:nvCxnSpPr>
          <p:spPr>
            <a:xfrm>
              <a:off x="52296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0BA93A1D-9CE9-D02D-57B5-C9B958518030}"/>
                </a:ext>
              </a:extLst>
            </p:cNvPr>
            <p:cNvSpPr txBox="1"/>
            <p:nvPr/>
          </p:nvSpPr>
          <p:spPr>
            <a:xfrm>
              <a:off x="52296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真一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3" name="object 16">
              <a:extLst>
                <a:ext uri="{FF2B5EF4-FFF2-40B4-BE49-F238E27FC236}">
                  <a16:creationId xmlns:a16="http://schemas.microsoft.com/office/drawing/2014/main" id="{4ABCF3B2-B446-7CA2-D5EA-70461614CF19}"/>
                </a:ext>
              </a:extLst>
            </p:cNvPr>
            <p:cNvSpPr txBox="1"/>
            <p:nvPr/>
          </p:nvSpPr>
          <p:spPr>
            <a:xfrm>
              <a:off x="52296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090-1234-5678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 err="1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s-sato@email.com</a:t>
              </a:r>
              <a:endParaRPr lang="en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LINE:shinichi0710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77FCFED3-439B-B1F0-AD92-01D88D349F15}"/>
                </a:ext>
              </a:extLst>
            </p:cNvPr>
            <p:cNvSpPr txBox="1"/>
            <p:nvPr/>
          </p:nvSpPr>
          <p:spPr>
            <a:xfrm>
              <a:off x="2649881" y="5628537"/>
              <a:ext cx="1800000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ja-JP" altLang="en-US" sz="1100" spc="30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彩香</a:t>
              </a:r>
              <a:endParaRPr sz="1100" spc="300" dirty="0"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sp>
          <p:nvSpPr>
            <p:cNvPr id="28" name="object 16">
              <a:extLst>
                <a:ext uri="{FF2B5EF4-FFF2-40B4-BE49-F238E27FC236}">
                  <a16:creationId xmlns:a16="http://schemas.microsoft.com/office/drawing/2014/main" id="{378C89DF-906F-4CF8-1FAC-C4ED098638E9}"/>
                </a:ext>
              </a:extLst>
            </p:cNvPr>
            <p:cNvSpPr txBox="1"/>
            <p:nvPr/>
          </p:nvSpPr>
          <p:spPr>
            <a:xfrm>
              <a:off x="2649881" y="6016594"/>
              <a:ext cx="1800000" cy="64229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-US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090-8765-4321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ayaka55@email.com</a:t>
              </a:r>
            </a:p>
            <a:p>
              <a:pPr marL="12700" marR="5080" indent="6985" algn="ctr">
                <a:lnSpc>
                  <a:spcPct val="150000"/>
                </a:lnSpc>
                <a:spcBef>
                  <a:spcPts val="100"/>
                </a:spcBef>
              </a:pPr>
              <a:r>
                <a:rPr lang="en" altLang="ja-JP" sz="900" dirty="0">
                  <a:solidFill>
                    <a:srgbClr val="231F20"/>
                  </a:solidFill>
                  <a:latin typeface="Yu Mincho" panose="02020400000000000000" pitchFamily="18" charset="-128"/>
                  <a:ea typeface="Yu Mincho" panose="02020400000000000000" pitchFamily="18" charset="-128"/>
                  <a:cs typeface="Hiragino Mincho ProN W3" charset="-128"/>
                </a:rPr>
                <a:t>LINE:ayaka55</a:t>
              </a:r>
              <a:endPara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endParaRPr>
            </a:p>
          </p:txBody>
        </p: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0891FDC9-3AA2-3031-E73F-F4172F0B1A3D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81" y="5277520"/>
              <a:ext cx="18000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D077929-E5B3-6217-6C11-0BEA9594B826}"/>
              </a:ext>
            </a:extLst>
          </p:cNvPr>
          <p:cNvGrpSpPr/>
          <p:nvPr/>
        </p:nvGrpSpPr>
        <p:grpSpPr>
          <a:xfrm>
            <a:off x="-2920311" y="3484431"/>
            <a:ext cx="2634922" cy="1942082"/>
            <a:chOff x="-2539587" y="2865438"/>
            <a:chExt cx="2231527" cy="1163383"/>
          </a:xfrm>
        </p:grpSpPr>
        <p:sp>
          <p:nvSpPr>
            <p:cNvPr id="31" name="円形吹き出し 30">
              <a:extLst>
                <a:ext uri="{FF2B5EF4-FFF2-40B4-BE49-F238E27FC236}">
                  <a16:creationId xmlns:a16="http://schemas.microsoft.com/office/drawing/2014/main" id="{C84B0CC7-D96B-1D93-6C14-9AF578DDC386}"/>
                </a:ext>
              </a:extLst>
            </p:cNvPr>
            <p:cNvSpPr/>
            <p:nvPr/>
          </p:nvSpPr>
          <p:spPr>
            <a:xfrm flipH="1">
              <a:off x="-2539587" y="2865438"/>
              <a:ext cx="2203036" cy="1163383"/>
            </a:xfrm>
            <a:prstGeom prst="wedgeEllipseCallout">
              <a:avLst>
                <a:gd name="adj1" fmla="val -55584"/>
                <a:gd name="adj2" fmla="val 2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98EB2B7-EF65-828B-835E-2DADB44CD05B}"/>
                </a:ext>
              </a:extLst>
            </p:cNvPr>
            <p:cNvSpPr txBox="1"/>
            <p:nvPr/>
          </p:nvSpPr>
          <p:spPr>
            <a:xfrm>
              <a:off x="-2375941" y="3216667"/>
              <a:ext cx="2067881" cy="460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kern="0"/>
              </a:defPPr>
              <a:lvl1pPr algn="l">
                <a:defRPr kumimoji="1" sz="1100">
                  <a:latin typeface="游ゴシック" panose="020B0400000000000000" pitchFamily="50" charset="-128"/>
                  <a:ea typeface="游ゴシック" panose="020B0400000000000000" pitchFamily="50" charset="-128"/>
                </a:defRPr>
              </a:lvl1pPr>
            </a:lstStyle>
            <a:p>
              <a:r>
                <a:rPr lang="ja-JP" altLang="en-US" dirty="0"/>
                <a:t>両家の住所やふたりの</a:t>
              </a:r>
              <a:endParaRPr lang="en-US" altLang="ja-JP" dirty="0"/>
            </a:p>
            <a:p>
              <a:r>
                <a:rPr lang="ja-JP" altLang="en-US" dirty="0"/>
                <a:t>連絡先を記入してください</a:t>
              </a:r>
              <a:endParaRPr lang="en-US" altLang="ja-JP" dirty="0"/>
            </a:p>
            <a:p>
              <a:endParaRPr lang="en-US" altLang="ja-JP" dirty="0"/>
            </a:p>
            <a:p>
              <a:r>
                <a:rPr lang="ja-JP" altLang="en-US" dirty="0"/>
                <a:t>どこまで書くかは両家で相談して！</a:t>
              </a:r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-2774950" y="734034"/>
            <a:ext cx="2438400" cy="1369403"/>
            <a:chOff x="-2774950" y="734034"/>
            <a:chExt cx="2438400" cy="1369403"/>
          </a:xfrm>
        </p:grpSpPr>
        <p:sp>
          <p:nvSpPr>
            <p:cNvPr id="5" name="円形吹き出し 4">
              <a:extLst>
                <a:ext uri="{FF2B5EF4-FFF2-40B4-BE49-F238E27FC236}">
                  <a16:creationId xmlns:a16="http://schemas.microsoft.com/office/drawing/2014/main" id="{22F281B5-F4D8-1DE4-091A-0B91FA2E1E4C}"/>
                </a:ext>
              </a:extLst>
            </p:cNvPr>
            <p:cNvSpPr/>
            <p:nvPr/>
          </p:nvSpPr>
          <p:spPr>
            <a:xfrm flipH="1">
              <a:off x="-2774950" y="734034"/>
              <a:ext cx="2438400" cy="1369403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9CFA4388-0AC4-D7B5-1B46-A31AB42D8F61}"/>
                </a:ext>
              </a:extLst>
            </p:cNvPr>
            <p:cNvSpPr txBox="1"/>
            <p:nvPr/>
          </p:nvSpPr>
          <p:spPr>
            <a:xfrm>
              <a:off x="-2507451" y="962635"/>
              <a:ext cx="2018501" cy="938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今後の決まっている予定を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日にちが決まっていなければ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「○月ごろ」でも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11003917" y="702726"/>
            <a:ext cx="1570525" cy="1202930"/>
            <a:chOff x="11003917" y="702726"/>
            <a:chExt cx="1570525" cy="1202930"/>
          </a:xfrm>
        </p:grpSpPr>
        <p:sp>
          <p:nvSpPr>
            <p:cNvPr id="6" name="円形吹き出し 5">
              <a:extLst>
                <a:ext uri="{FF2B5EF4-FFF2-40B4-BE49-F238E27FC236}">
                  <a16:creationId xmlns:a16="http://schemas.microsoft.com/office/drawing/2014/main" id="{192252F4-01D1-495C-FF50-99A8B0C42AC1}"/>
                </a:ext>
              </a:extLst>
            </p:cNvPr>
            <p:cNvSpPr/>
            <p:nvPr/>
          </p:nvSpPr>
          <p:spPr>
            <a:xfrm>
              <a:off x="11003917" y="702726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B14B3395-62A7-A25D-9288-96BC08E9E549}"/>
                </a:ext>
              </a:extLst>
            </p:cNvPr>
            <p:cNvSpPr txBox="1"/>
            <p:nvPr/>
          </p:nvSpPr>
          <p:spPr>
            <a:xfrm>
              <a:off x="11071322" y="1040400"/>
              <a:ext cx="14810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お気に入りの写真を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入れてください！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1003917" y="4381197"/>
            <a:ext cx="2286000" cy="1264807"/>
            <a:chOff x="11003917" y="4381197"/>
            <a:chExt cx="2286000" cy="1264807"/>
          </a:xfrm>
        </p:grpSpPr>
        <p:sp>
          <p:nvSpPr>
            <p:cNvPr id="9" name="円形吹き出し 8">
              <a:extLst>
                <a:ext uri="{FF2B5EF4-FFF2-40B4-BE49-F238E27FC236}">
                  <a16:creationId xmlns:a16="http://schemas.microsoft.com/office/drawing/2014/main" id="{E8C12695-3258-98B3-77A4-97D5862F1721}"/>
                </a:ext>
              </a:extLst>
            </p:cNvPr>
            <p:cNvSpPr/>
            <p:nvPr/>
          </p:nvSpPr>
          <p:spPr>
            <a:xfrm>
              <a:off x="11003917" y="4381197"/>
              <a:ext cx="2286000" cy="126480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C33BF0E-C236-3F69-9409-362F26DD0FC0}"/>
                </a:ext>
              </a:extLst>
            </p:cNvPr>
            <p:cNvSpPr txBox="1"/>
            <p:nvPr/>
          </p:nvSpPr>
          <p:spPr>
            <a:xfrm>
              <a:off x="11256315" y="4657072"/>
              <a:ext cx="20185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顔合わせ食事会の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プログラムを入れてください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項目を増やしても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endPara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13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47;g123aa598cec_0_46"/>
          <p:cNvSpPr txBox="1"/>
          <p:nvPr/>
        </p:nvSpPr>
        <p:spPr>
          <a:xfrm>
            <a:off x="7540114" y="2906393"/>
            <a:ext cx="1080000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D1768A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名前</a:t>
            </a:r>
            <a:endParaRPr sz="900" b="1" dirty="0">
              <a:solidFill>
                <a:srgbClr val="D1768A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5888C821-6172-CD28-A78B-D03787DB4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2" t="33559" r="22201" b="34706"/>
          <a:stretch/>
        </p:blipFill>
        <p:spPr>
          <a:xfrm>
            <a:off x="2702306" y="4998445"/>
            <a:ext cx="792000" cy="792000"/>
          </a:xfrm>
          <a:prstGeom prst="ellipse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4FB639B-BF4F-E947-4C06-D6D50EAC74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4" t="32113" r="51070" b="33649"/>
          <a:stretch/>
        </p:blipFill>
        <p:spPr>
          <a:xfrm>
            <a:off x="611775" y="4998445"/>
            <a:ext cx="792000" cy="792000"/>
          </a:xfrm>
          <a:prstGeom prst="ellipse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CAFCC65-7553-A183-5F84-643BC55227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7" t="2357" r="39356" b="39550"/>
          <a:stretch/>
        </p:blipFill>
        <p:spPr>
          <a:xfrm>
            <a:off x="611775" y="6229129"/>
            <a:ext cx="792000" cy="792000"/>
          </a:xfrm>
          <a:prstGeom prst="ellipse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CDD10FF-191C-F02D-C529-3FE247B12A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6" t="6545" r="34903" b="41401"/>
          <a:stretch/>
        </p:blipFill>
        <p:spPr>
          <a:xfrm>
            <a:off x="2702306" y="3034318"/>
            <a:ext cx="792000" cy="792000"/>
          </a:xfrm>
          <a:prstGeom prst="ellipse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91363FF-60E2-70CB-6693-483AF95CBEA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4" t="12118" r="23761" b="37687"/>
          <a:stretch/>
        </p:blipFill>
        <p:spPr>
          <a:xfrm>
            <a:off x="2702306" y="1928924"/>
            <a:ext cx="792000" cy="792000"/>
          </a:xfrm>
          <a:prstGeom prst="ellipse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A14F4CC-5FDE-E31D-EB98-EE5EAB01C3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9442" r="47967" b="44136"/>
          <a:stretch/>
        </p:blipFill>
        <p:spPr>
          <a:xfrm>
            <a:off x="611775" y="1928924"/>
            <a:ext cx="792000" cy="792000"/>
          </a:xfrm>
          <a:prstGeom prst="ellipse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20058" r="67784" b="36207"/>
          <a:stretch/>
        </p:blipFill>
        <p:spPr>
          <a:xfrm>
            <a:off x="6197907" y="1529237"/>
            <a:ext cx="1260000" cy="1260000"/>
          </a:xfrm>
          <a:prstGeom prst="ellipse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02" t="29745" r="46013" b="27604"/>
          <a:stretch/>
        </p:blipFill>
        <p:spPr>
          <a:xfrm>
            <a:off x="8717721" y="1529237"/>
            <a:ext cx="1260000" cy="1260000"/>
          </a:xfrm>
          <a:prstGeom prst="ellipse">
            <a:avLst/>
          </a:prstGeom>
        </p:spPr>
      </p:pic>
      <p:sp>
        <p:nvSpPr>
          <p:cNvPr id="98" name="Google Shape;147;g123aa598cec_0_46">
            <a:extLst>
              <a:ext uri="{FF2B5EF4-FFF2-40B4-BE49-F238E27FC236}">
                <a16:creationId xmlns:a16="http://schemas.microsoft.com/office/drawing/2014/main" id="{AD723B5E-3BD0-6482-40D0-ED6DFEF74E76}"/>
              </a:ext>
            </a:extLst>
          </p:cNvPr>
          <p:cNvSpPr txBox="1"/>
          <p:nvPr/>
        </p:nvSpPr>
        <p:spPr>
          <a:xfrm>
            <a:off x="7540114" y="3599730"/>
            <a:ext cx="108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D1768A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生年月日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D1768A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血液型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D1768A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出身地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D1768A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趣味</a:t>
            </a:r>
            <a:endParaRPr lang="en-US" altLang="ja-JP" sz="900" b="1" dirty="0">
              <a:solidFill>
                <a:srgbClr val="D1768A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D1768A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好きな食べ物</a:t>
            </a:r>
            <a:endParaRPr sz="900" b="1" dirty="0">
              <a:solidFill>
                <a:srgbClr val="D1768A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100" name="Google Shape;147;g123aa598cec_0_46">
            <a:extLst>
              <a:ext uri="{FF2B5EF4-FFF2-40B4-BE49-F238E27FC236}">
                <a16:creationId xmlns:a16="http://schemas.microsoft.com/office/drawing/2014/main" id="{6483A0A5-528F-DEF7-0FED-64B0EFE3349A}"/>
              </a:ext>
            </a:extLst>
          </p:cNvPr>
          <p:cNvSpPr txBox="1"/>
          <p:nvPr/>
        </p:nvSpPr>
        <p:spPr>
          <a:xfrm>
            <a:off x="7540114" y="5382855"/>
            <a:ext cx="1080000" cy="379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D1768A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幼少期の</a:t>
            </a: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 b="1">
                <a:solidFill>
                  <a:srgbClr val="D1768A"/>
                </a:solidFill>
                <a:latin typeface="游明朝 Light" panose="02020300000000000000" pitchFamily="18" charset="-128"/>
                <a:ea typeface="游明朝 Light" panose="02020300000000000000" pitchFamily="18" charset="-128"/>
                <a:cs typeface="HiraMinPro-W3"/>
                <a:sym typeface="HiraMinPro-W3"/>
              </a:rPr>
              <a:t>エピソード</a:t>
            </a:r>
            <a:endParaRPr sz="900" b="1" dirty="0">
              <a:solidFill>
                <a:srgbClr val="D1768A"/>
              </a:solidFill>
              <a:latin typeface="游明朝 Light" panose="02020300000000000000" pitchFamily="18" charset="-128"/>
              <a:ea typeface="游明朝 Light" panose="02020300000000000000" pitchFamily="18" charset="-128"/>
              <a:cs typeface="HiraMinPro-W3"/>
              <a:sym typeface="HiraMinPro-W3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F52DB87-9795-0564-40ED-9CE6303AD437}"/>
              </a:ext>
            </a:extLst>
          </p:cNvPr>
          <p:cNvSpPr/>
          <p:nvPr/>
        </p:nvSpPr>
        <p:spPr>
          <a:xfrm>
            <a:off x="-1" y="0"/>
            <a:ext cx="10692000" cy="216000"/>
          </a:xfrm>
          <a:prstGeom prst="rect">
            <a:avLst/>
          </a:prstGeom>
          <a:solidFill>
            <a:srgbClr val="F0BA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9EAAAAF-1F50-59E0-5CD2-CF7139EB3E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4114" y="1846348"/>
            <a:ext cx="792000" cy="625778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94B693C-F4EB-41CF-B85F-5546B84628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6" y="396519"/>
            <a:ext cx="3429000" cy="6858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2F93920-8186-E100-5985-5A9CF2C28E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506" y="396519"/>
            <a:ext cx="3429000" cy="6858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D78DDB4-C436-AE88-EABE-8A82823620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06" y="6220615"/>
            <a:ext cx="792000" cy="792000"/>
          </a:xfrm>
          <a:prstGeom prst="ellipse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279F615D-BB20-86B5-13E3-098D1F285E8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8662" r="53989" b="50510"/>
          <a:stretch/>
        </p:blipFill>
        <p:spPr>
          <a:xfrm>
            <a:off x="611775" y="3034318"/>
            <a:ext cx="792000" cy="792000"/>
          </a:xfrm>
          <a:prstGeom prst="ellipse">
            <a:avLst/>
          </a:prstGeom>
        </p:spPr>
      </p:pic>
      <p:sp>
        <p:nvSpPr>
          <p:cNvPr id="60" name="Google Shape;141;g123aa598cec_0_46">
            <a:extLst>
              <a:ext uri="{FF2B5EF4-FFF2-40B4-BE49-F238E27FC236}">
                <a16:creationId xmlns:a16="http://schemas.microsoft.com/office/drawing/2014/main" id="{2661EA75-6640-A290-F2A4-059FF135BACF}"/>
              </a:ext>
            </a:extLst>
          </p:cNvPr>
          <p:cNvSpPr txBox="1"/>
          <p:nvPr/>
        </p:nvSpPr>
        <p:spPr>
          <a:xfrm>
            <a:off x="6107907" y="2929153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佐藤 真一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さとう しんいち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1" name="Google Shape;142;g123aa598cec_0_46">
            <a:extLst>
              <a:ext uri="{FF2B5EF4-FFF2-40B4-BE49-F238E27FC236}">
                <a16:creationId xmlns:a16="http://schemas.microsoft.com/office/drawing/2014/main" id="{5879DBDF-EFC6-262A-C72C-13F870F32E29}"/>
              </a:ext>
            </a:extLst>
          </p:cNvPr>
          <p:cNvSpPr txBox="1"/>
          <p:nvPr/>
        </p:nvSpPr>
        <p:spPr>
          <a:xfrm>
            <a:off x="6107907" y="5382855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小学生の時の読書感想文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コンクールで優秀賞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以来本が好きで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現在は出版社に勤務</a:t>
            </a:r>
            <a:endParaRPr lang="en-US" altLang="ja-JP"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3" name="Google Shape;144;g123aa598cec_0_46">
            <a:extLst>
              <a:ext uri="{FF2B5EF4-FFF2-40B4-BE49-F238E27FC236}">
                <a16:creationId xmlns:a16="http://schemas.microsoft.com/office/drawing/2014/main" id="{D51D3755-5A92-2D60-B5E3-0A77E7C0F13B}"/>
              </a:ext>
            </a:extLst>
          </p:cNvPr>
          <p:cNvSpPr txBox="1"/>
          <p:nvPr/>
        </p:nvSpPr>
        <p:spPr>
          <a:xfrm>
            <a:off x="8627721" y="2927980"/>
            <a:ext cx="1440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12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鈴木 彩香</a:t>
            </a:r>
            <a:endParaRPr sz="12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(</a:t>
            </a:r>
            <a:r>
              <a:rPr lang="ja-JP" altLang="en-US" sz="10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すずき あやか</a:t>
            </a:r>
            <a:r>
              <a:rPr lang="en-US" altLang="ja-JP" sz="10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)</a:t>
            </a:r>
            <a:endParaRPr sz="10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6" name="Google Shape;145;g123aa598cec_0_46">
            <a:extLst>
              <a:ext uri="{FF2B5EF4-FFF2-40B4-BE49-F238E27FC236}">
                <a16:creationId xmlns:a16="http://schemas.microsoft.com/office/drawing/2014/main" id="{3226D57A-2752-9CA5-8A8F-E384016FFAEB}"/>
              </a:ext>
            </a:extLst>
          </p:cNvPr>
          <p:cNvSpPr txBox="1"/>
          <p:nvPr/>
        </p:nvSpPr>
        <p:spPr>
          <a:xfrm>
            <a:off x="8627721" y="5381682"/>
            <a:ext cx="1440000" cy="75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自然が好きで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外で遊びまわる活発な子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今でも年に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回は登山に</a:t>
            </a:r>
            <a:endParaRPr lang="en-US" altLang="ja-JP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spcBef>
                <a:spcPts val="4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行くほどアクティブ</a:t>
            </a:r>
            <a:endParaRPr sz="900" dirty="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69" name="Google Shape;141;g123aa598cec_0_46">
            <a:extLst>
              <a:ext uri="{FF2B5EF4-FFF2-40B4-BE49-F238E27FC236}">
                <a16:creationId xmlns:a16="http://schemas.microsoft.com/office/drawing/2014/main" id="{921CF9C6-2392-B03D-D766-F413A629434B}"/>
              </a:ext>
            </a:extLst>
          </p:cNvPr>
          <p:cNvSpPr txBox="1"/>
          <p:nvPr/>
        </p:nvSpPr>
        <p:spPr>
          <a:xfrm>
            <a:off x="6107907" y="3601802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1995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7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埼玉県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読書・居酒屋巡り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オムライス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71" name="Google Shape;144;g123aa598cec_0_46">
            <a:extLst>
              <a:ext uri="{FF2B5EF4-FFF2-40B4-BE49-F238E27FC236}">
                <a16:creationId xmlns:a16="http://schemas.microsoft.com/office/drawing/2014/main" id="{52D6169E-BE7D-CFA3-75F1-E99000788CB7}"/>
              </a:ext>
            </a:extLst>
          </p:cNvPr>
          <p:cNvSpPr txBox="1"/>
          <p:nvPr/>
        </p:nvSpPr>
        <p:spPr>
          <a:xfrm>
            <a:off x="8627721" y="3600629"/>
            <a:ext cx="1440000" cy="155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1998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年 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8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月</a:t>
            </a:r>
            <a:r>
              <a:rPr lang="en-US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20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日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en" altLang="ja-JP" sz="900" dirty="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A</a:t>
            </a: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型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東京都</a:t>
            </a:r>
            <a:endParaRPr lang="ja-JP" altLang="en-US" sz="900">
              <a:solidFill>
                <a:srgbClr val="00000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221E1F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料理・旅行</a:t>
            </a:r>
          </a:p>
          <a:p>
            <a:pPr algn="ctr" rtl="0">
              <a:lnSpc>
                <a:spcPct val="150000"/>
              </a:lnSpc>
              <a:spcBef>
                <a:spcPts val="800"/>
              </a:spcBef>
              <a:buClr>
                <a:srgbClr val="000000"/>
              </a:buClr>
              <a:buSzPts val="1000"/>
            </a:pPr>
            <a:r>
              <a:rPr lang="ja-JP" altLang="en-US" sz="900">
                <a:solidFill>
                  <a:srgbClr val="00000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MinPro-W3"/>
                <a:sym typeface="HiraMinPro-W3"/>
              </a:rPr>
              <a:t>麻婆豆腐</a:t>
            </a:r>
            <a:endParaRPr lang="ja-JP" altLang="en-US" sz="900" dirty="0">
              <a:solidFill>
                <a:srgbClr val="221E1F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MinPro-W3"/>
              <a:sym typeface="HiraMinPro-W3"/>
            </a:endParaRPr>
          </a:p>
        </p:txBody>
      </p:sp>
      <p:sp>
        <p:nvSpPr>
          <p:cNvPr id="73" name="角丸四角形 72">
            <a:extLst>
              <a:ext uri="{FF2B5EF4-FFF2-40B4-BE49-F238E27FC236}">
                <a16:creationId xmlns:a16="http://schemas.microsoft.com/office/drawing/2014/main" id="{62712E3D-DC86-D9E8-3839-949CCEC58BC9}"/>
              </a:ext>
            </a:extLst>
          </p:cNvPr>
          <p:cNvSpPr/>
          <p:nvPr/>
        </p:nvSpPr>
        <p:spPr>
          <a:xfrm>
            <a:off x="6107906" y="6370209"/>
            <a:ext cx="3965251" cy="64240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Yu Mincho" panose="02020400000000000000" pitchFamily="18" charset="-128"/>
                <a:ea typeface="Yu Mincho" panose="02020400000000000000" pitchFamily="18" charset="-128"/>
              </a:rPr>
              <a:t>家族へのメッセージなどを書き込むフリースペースとして使ってください</a:t>
            </a:r>
            <a:endParaRPr kumimoji="1" lang="en-US" altLang="ja-JP" sz="800" dirty="0">
              <a:solidFill>
                <a:schemeClr val="tx1"/>
              </a:solidFill>
              <a:latin typeface="Yu Mincho" panose="02020400000000000000" pitchFamily="18" charset="-128"/>
              <a:ea typeface="Yu Mincho" panose="02020400000000000000" pitchFamily="18" charset="-128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D9AF7A8F-51B2-CC6C-5540-D4883B285051}"/>
              </a:ext>
            </a:extLst>
          </p:cNvPr>
          <p:cNvSpPr txBox="1"/>
          <p:nvPr/>
        </p:nvSpPr>
        <p:spPr>
          <a:xfrm>
            <a:off x="3560753" y="1919247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恵美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えみ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 </a:t>
            </a:r>
            <a:endParaRPr lang="en-US" sz="9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ピアノ教室の先生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EA015C9D-0D51-E865-E280-57264768B83D}"/>
              </a:ext>
            </a:extLst>
          </p:cNvPr>
          <p:cNvSpPr txBox="1"/>
          <p:nvPr/>
        </p:nvSpPr>
        <p:spPr>
          <a:xfrm>
            <a:off x="1478306" y="3026516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次男 颯太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そうた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1999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フレッシュな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新社会人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E0C96BA4-3D5B-B6D0-2D36-C5A428B23660}"/>
              </a:ext>
            </a:extLst>
          </p:cNvPr>
          <p:cNvSpPr txBox="1"/>
          <p:nvPr/>
        </p:nvSpPr>
        <p:spPr>
          <a:xfrm>
            <a:off x="3560753" y="3026517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由美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み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1992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百貨店の美容部員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D65B0350-05AA-56DF-CB32-B882C60AA15C}"/>
              </a:ext>
            </a:extLst>
          </p:cNvPr>
          <p:cNvSpPr txBox="1"/>
          <p:nvPr/>
        </p:nvSpPr>
        <p:spPr>
          <a:xfrm>
            <a:off x="1478306" y="4991940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英治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ひではる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69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神奈川県出身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ラグビー大好き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C1D483F-E8E0-0954-D783-552218E02E97}"/>
              </a:ext>
            </a:extLst>
          </p:cNvPr>
          <p:cNvSpPr txBox="1"/>
          <p:nvPr/>
        </p:nvSpPr>
        <p:spPr>
          <a:xfrm>
            <a:off x="1478306" y="6222625"/>
            <a:ext cx="1008000" cy="545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長女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晴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はる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1994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WEB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デザイナー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38" name="object 14">
            <a:extLst>
              <a:ext uri="{FF2B5EF4-FFF2-40B4-BE49-F238E27FC236}">
                <a16:creationId xmlns:a16="http://schemas.microsoft.com/office/drawing/2014/main" id="{EE5C00B7-17F1-E057-A1AE-08FED3B59B30}"/>
              </a:ext>
            </a:extLst>
          </p:cNvPr>
          <p:cNvSpPr txBox="1"/>
          <p:nvPr/>
        </p:nvSpPr>
        <p:spPr>
          <a:xfrm>
            <a:off x="1478306" y="1921105"/>
            <a:ext cx="1008000" cy="731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父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信二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しんじ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6</a:t>
            </a: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8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埼玉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県出身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趣味は海釣り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42" name="object 22">
            <a:extLst>
              <a:ext uri="{FF2B5EF4-FFF2-40B4-BE49-F238E27FC236}">
                <a16:creationId xmlns:a16="http://schemas.microsoft.com/office/drawing/2014/main" id="{28720D64-D5D2-BCF2-2713-4A47EBB33869}"/>
              </a:ext>
            </a:extLst>
          </p:cNvPr>
          <p:cNvSpPr txBox="1"/>
          <p:nvPr/>
        </p:nvSpPr>
        <p:spPr>
          <a:xfrm>
            <a:off x="452306" y="1493837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佐藤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45" name="object 22">
            <a:extLst>
              <a:ext uri="{FF2B5EF4-FFF2-40B4-BE49-F238E27FC236}">
                <a16:creationId xmlns:a16="http://schemas.microsoft.com/office/drawing/2014/main" id="{834A1A04-E955-02BA-E58D-0DE1B8707DDC}"/>
              </a:ext>
            </a:extLst>
          </p:cNvPr>
          <p:cNvSpPr txBox="1"/>
          <p:nvPr/>
        </p:nvSpPr>
        <p:spPr>
          <a:xfrm>
            <a:off x="452306" y="4566530"/>
            <a:ext cx="42840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ja-JP" altLang="en-US" sz="1200" spc="3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鈴木</a:t>
            </a:r>
            <a:r>
              <a:rPr sz="1200" spc="3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家</a:t>
            </a:r>
            <a:endParaRPr sz="1200" spc="300" dirty="0"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3567E7B7-9A6F-E41E-B6C6-EE6392DF66E3}"/>
              </a:ext>
            </a:extLst>
          </p:cNvPr>
          <p:cNvSpPr txBox="1"/>
          <p:nvPr/>
        </p:nvSpPr>
        <p:spPr>
          <a:xfrm>
            <a:off x="3560753" y="4991940"/>
            <a:ext cx="1008000" cy="9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母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裕子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(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ゆうこ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)</a:t>
            </a: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1973年生まれ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東京都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出身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呉服店勤務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 indent="6985">
              <a:lnSpc>
                <a:spcPct val="1247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着付けは任せて！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55" name="object 12">
            <a:extLst>
              <a:ext uri="{FF2B5EF4-FFF2-40B4-BE49-F238E27FC236}">
                <a16:creationId xmlns:a16="http://schemas.microsoft.com/office/drawing/2014/main" id="{7DA12184-CAA6-7A61-CF9C-A8474A055FA4}"/>
              </a:ext>
            </a:extLst>
          </p:cNvPr>
          <p:cNvSpPr txBox="1"/>
          <p:nvPr/>
        </p:nvSpPr>
        <p:spPr>
          <a:xfrm>
            <a:off x="3560753" y="6220616"/>
            <a:ext cx="1008000" cy="7437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三</a:t>
            </a:r>
            <a:r>
              <a:rPr sz="900" dirty="0" err="1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女</a:t>
            </a:r>
            <a:r>
              <a:rPr 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 </a:t>
            </a:r>
            <a:r>
              <a:rPr lang="ja-JP" altLang="en-US" sz="90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ハナ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en-US" altLang="ja-JP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2017</a:t>
            </a: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年生まれ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いつもわんぱく</a:t>
            </a:r>
            <a:endParaRPr lang="en-US" altLang="ja-JP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lang="ja-JP" altLang="en-US" sz="900" dirty="0">
                <a:solidFill>
                  <a:srgbClr val="231F20"/>
                </a:solidFill>
                <a:latin typeface="Yu Mincho" panose="02020400000000000000" pitchFamily="18" charset="-128"/>
                <a:ea typeface="Yu Mincho" panose="02020400000000000000" pitchFamily="18" charset="-128"/>
                <a:cs typeface="Hiragino Mincho ProN W3" charset="-128"/>
              </a:rPr>
              <a:t>ムードメーカー</a:t>
            </a:r>
            <a:endParaRPr lang="en-US" sz="900" dirty="0">
              <a:solidFill>
                <a:srgbClr val="231F20"/>
              </a:solidFill>
              <a:latin typeface="Yu Mincho" panose="02020400000000000000" pitchFamily="18" charset="-128"/>
              <a:ea typeface="Yu Mincho" panose="02020400000000000000" pitchFamily="18" charset="-128"/>
              <a:cs typeface="Hiragino Mincho ProN W3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FBD67F5-C03C-1DAD-CE6B-A83258C2C6CD}"/>
              </a:ext>
            </a:extLst>
          </p:cNvPr>
          <p:cNvSpPr txBox="1"/>
          <p:nvPr/>
        </p:nvSpPr>
        <p:spPr>
          <a:xfrm>
            <a:off x="-2440067" y="6164486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お互いの家族の名前や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生まれ年、出身地や趣味などの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簡単なプロフィールを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l"/>
            <a:r>
              <a:rPr kumimoji="1" lang="ja-JP" altLang="en-US" sz="11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入れてください</a:t>
            </a:r>
            <a:endParaRPr kumimoji="1" lang="en-US" altLang="ja-JP" sz="11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C83E67F-0F06-FAEE-8B80-81C6A056B82A}"/>
              </a:ext>
            </a:extLst>
          </p:cNvPr>
          <p:cNvGrpSpPr/>
          <p:nvPr/>
        </p:nvGrpSpPr>
        <p:grpSpPr>
          <a:xfrm>
            <a:off x="-2635770" y="5864506"/>
            <a:ext cx="2438400" cy="1369403"/>
            <a:chOff x="-2635770" y="2407527"/>
            <a:chExt cx="2438400" cy="1369403"/>
          </a:xfrm>
        </p:grpSpPr>
        <p:sp>
          <p:nvSpPr>
            <p:cNvPr id="17" name="円形吹き出し 16">
              <a:extLst>
                <a:ext uri="{FF2B5EF4-FFF2-40B4-BE49-F238E27FC236}">
                  <a16:creationId xmlns:a16="http://schemas.microsoft.com/office/drawing/2014/main" id="{4B1E76FA-9C3C-05FC-B3CD-AE74EEBEE852}"/>
                </a:ext>
              </a:extLst>
            </p:cNvPr>
            <p:cNvSpPr/>
            <p:nvPr/>
          </p:nvSpPr>
          <p:spPr>
            <a:xfrm flipH="1">
              <a:off x="-2635770" y="2407527"/>
              <a:ext cx="2438400" cy="1369403"/>
            </a:xfrm>
            <a:prstGeom prst="wedgeEllipseCallout">
              <a:avLst>
                <a:gd name="adj1" fmla="val -54563"/>
                <a:gd name="adj2" fmla="val -35213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4186A103-E329-7FAF-FB3E-4ED85F661304}"/>
                </a:ext>
              </a:extLst>
            </p:cNvPr>
            <p:cNvSpPr txBox="1"/>
            <p:nvPr/>
          </p:nvSpPr>
          <p:spPr>
            <a:xfrm>
              <a:off x="-2440067" y="2707507"/>
              <a:ext cx="2159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お互いの家族の名前や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生まれ年、出身地や趣味などの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簡単なプロフィールを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-1754676" y="1083912"/>
            <a:ext cx="1570525" cy="1202930"/>
            <a:chOff x="-1754676" y="1083912"/>
            <a:chExt cx="1570525" cy="1202930"/>
          </a:xfrm>
        </p:grpSpPr>
        <p:sp>
          <p:nvSpPr>
            <p:cNvPr id="2" name="円形吹き出し 1">
              <a:extLst>
                <a:ext uri="{FF2B5EF4-FFF2-40B4-BE49-F238E27FC236}">
                  <a16:creationId xmlns:a16="http://schemas.microsoft.com/office/drawing/2014/main" id="{4CD3442F-F44C-FA54-ED17-70181E9CF343}"/>
                </a:ext>
              </a:extLst>
            </p:cNvPr>
            <p:cNvSpPr/>
            <p:nvPr/>
          </p:nvSpPr>
          <p:spPr>
            <a:xfrm flipH="1">
              <a:off x="-1754676" y="1083912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5E964157-65BF-5AD0-C158-1E8792CD9849}"/>
                </a:ext>
              </a:extLst>
            </p:cNvPr>
            <p:cNvSpPr txBox="1"/>
            <p:nvPr/>
          </p:nvSpPr>
          <p:spPr>
            <a:xfrm>
              <a:off x="-1651555" y="1400390"/>
              <a:ext cx="1454244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お互いの家族の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顔写真やイラストを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1003917" y="797624"/>
            <a:ext cx="1570525" cy="1202930"/>
            <a:chOff x="11003917" y="797624"/>
            <a:chExt cx="1570525" cy="1202930"/>
          </a:xfrm>
        </p:grpSpPr>
        <p:sp>
          <p:nvSpPr>
            <p:cNvPr id="8" name="円形吹き出し 7">
              <a:extLst>
                <a:ext uri="{FF2B5EF4-FFF2-40B4-BE49-F238E27FC236}">
                  <a16:creationId xmlns:a16="http://schemas.microsoft.com/office/drawing/2014/main" id="{8272EE6A-5DE4-C683-742A-7C08D8A6441D}"/>
                </a:ext>
              </a:extLst>
            </p:cNvPr>
            <p:cNvSpPr/>
            <p:nvPr/>
          </p:nvSpPr>
          <p:spPr>
            <a:xfrm>
              <a:off x="11003917" y="797624"/>
              <a:ext cx="1570525" cy="1202930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7F28279F-AF28-A8E3-206E-3E78E6E209EA}"/>
                </a:ext>
              </a:extLst>
            </p:cNvPr>
            <p:cNvSpPr txBox="1"/>
            <p:nvPr/>
          </p:nvSpPr>
          <p:spPr>
            <a:xfrm>
              <a:off x="11147522" y="1135298"/>
              <a:ext cx="132864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お二人の顔写真やイラストを入れてください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11003917" y="2746643"/>
            <a:ext cx="2310446" cy="2173477"/>
            <a:chOff x="11003917" y="2746643"/>
            <a:chExt cx="2310446" cy="2173477"/>
          </a:xfrm>
        </p:grpSpPr>
        <p:sp>
          <p:nvSpPr>
            <p:cNvPr id="11" name="円形吹き出し 10">
              <a:extLst>
                <a:ext uri="{FF2B5EF4-FFF2-40B4-BE49-F238E27FC236}">
                  <a16:creationId xmlns:a16="http://schemas.microsoft.com/office/drawing/2014/main" id="{146A43D8-283A-6F30-3B6B-26B755D287C3}"/>
                </a:ext>
              </a:extLst>
            </p:cNvPr>
            <p:cNvSpPr/>
            <p:nvPr/>
          </p:nvSpPr>
          <p:spPr>
            <a:xfrm>
              <a:off x="11003917" y="2746643"/>
              <a:ext cx="2310446" cy="2173477"/>
            </a:xfrm>
            <a:prstGeom prst="wedgeEllipseCallout">
              <a:avLst>
                <a:gd name="adj1" fmla="val -53379"/>
                <a:gd name="adj2" fmla="val 37886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A276664-3207-A6F6-A1AC-AC754D99C100}"/>
                </a:ext>
              </a:extLst>
            </p:cNvPr>
            <p:cNvSpPr txBox="1"/>
            <p:nvPr/>
          </p:nvSpPr>
          <p:spPr>
            <a:xfrm>
              <a:off x="11256315" y="3022518"/>
              <a:ext cx="1877437" cy="16158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お二人のプロフィールを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入れてください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項目は変えたり増やしたり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しても</a:t>
              </a:r>
              <a:r>
                <a:rPr kumimoji="1" lang="en-US" altLang="ja-JP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OK</a:t>
              </a:r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お互いの家族に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親しんでもらえるような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内容にできると◎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11003912" y="5323948"/>
            <a:ext cx="2485243" cy="1855008"/>
            <a:chOff x="11003912" y="5323948"/>
            <a:chExt cx="2485243" cy="1855008"/>
          </a:xfrm>
        </p:grpSpPr>
        <p:sp>
          <p:nvSpPr>
            <p:cNvPr id="24" name="円形吹き出し 23">
              <a:extLst>
                <a:ext uri="{FF2B5EF4-FFF2-40B4-BE49-F238E27FC236}">
                  <a16:creationId xmlns:a16="http://schemas.microsoft.com/office/drawing/2014/main" id="{645FA73E-ECC6-A87A-3FB2-C74A191A34D4}"/>
                </a:ext>
              </a:extLst>
            </p:cNvPr>
            <p:cNvSpPr/>
            <p:nvPr/>
          </p:nvSpPr>
          <p:spPr>
            <a:xfrm>
              <a:off x="11003912" y="5323948"/>
              <a:ext cx="2485243" cy="1855008"/>
            </a:xfrm>
            <a:prstGeom prst="wedgeEllipseCallout">
              <a:avLst>
                <a:gd name="adj1" fmla="val -55934"/>
                <a:gd name="adj2" fmla="val 22824"/>
              </a:avLst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B726014C-9D59-7D43-DA27-D932EFD39184}"/>
                </a:ext>
              </a:extLst>
            </p:cNvPr>
            <p:cNvSpPr txBox="1"/>
            <p:nvPr/>
          </p:nvSpPr>
          <p:spPr>
            <a:xfrm>
              <a:off x="11201526" y="5919245"/>
              <a:ext cx="2159566" cy="600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家族へのメッセージ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などを書き込む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  <a:p>
              <a:pPr algn="l"/>
              <a:r>
                <a:rPr kumimoji="1" lang="ja-JP" altLang="en-US" sz="1100" dirty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フリースペースとして使って！</a:t>
              </a:r>
              <a:endParaRPr kumimoji="1" lang="en-US" altLang="ja-JP" sz="1100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5925</TotalTime>
  <Words>682</Words>
  <Application>Microsoft Macintosh PowerPoint</Application>
  <PresentationFormat>ユーザー設定</PresentationFormat>
  <Paragraphs>196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Arial Unicode MS</vt:lpstr>
      <vt:lpstr>游ゴシック</vt:lpstr>
      <vt:lpstr>Yu Mincho</vt:lpstr>
      <vt:lpstr>游明朝 Light</vt:lpstr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kaoawase_W_春</dc:title>
  <cp:lastModifiedBy>中江</cp:lastModifiedBy>
  <cp:revision>968</cp:revision>
  <cp:lastPrinted>2023-11-10T06:14:55Z</cp:lastPrinted>
  <dcterms:created xsi:type="dcterms:W3CDTF">2022-09-21T13:07:04Z</dcterms:created>
  <dcterms:modified xsi:type="dcterms:W3CDTF">2024-04-16T00:25:45Z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2022-09-21T00:00:00Z</vt:filetime>
  </property>
  <property fmtid="{D5CDD505-2E9C-101B-9397-08002B2CF9AE}" pid="5" name="Producer">
    <vt:lpwstr>Adobe PDF library 16.07</vt:lpwstr>
  </property>
</Properties>
</file>